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7"/>
      <p:bold r:id="rId18"/>
      <p:italic r:id="rId19"/>
      <p:boldItalic r:id="rId20"/>
    </p:embeddedFont>
    <p:embeddedFont>
      <p:font typeface="Nunito" pitchFamily="2" charset="-52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22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82E260-A61D-466D-8C96-44F858A6C6A2}">
  <a:tblStyle styleId="{ED82E260-A61D-466D-8C96-44F858A6C6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77"/>
      </p:cViewPr>
      <p:guideLst>
        <p:guide orient="horz" pos="1620"/>
        <p:guide pos="2880"/>
        <p:guide orient="horz" pos="2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18e27dc04_4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18e27dc04_4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c49202b73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c49202b73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18e27dc04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18e27dc04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c49202b73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c49202b73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3c49202b73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3c49202b73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c49202b7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c49202b7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c49202b7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c49202b7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c49202b7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c49202b7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18e27dc04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18e27dc04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c49202b7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c49202b7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18e27dc04_4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18e27dc04_4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918e27dc04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918e27dc04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18e27dc04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18e27dc04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16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 b="1">
                <a:latin typeface="Montserrat"/>
                <a:ea typeface="Montserrat"/>
                <a:cs typeface="Montserrat"/>
                <a:sym typeface="Montserrat"/>
              </a:rPr>
              <a:t>Хемоинформатика</a:t>
            </a:r>
            <a:endParaRPr sz="29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991700" y="2713400"/>
            <a:ext cx="6152400" cy="24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Подготовили: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Ольшин Антон Михайлович: olsh.ant@yandex.ru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Нерухов Владимир Витальевич: vovanerukhov@mail.ru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Проворова Анастасия Андреевна: enisejskaya@gmail.com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Выбор метрики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236750" y="1408435"/>
            <a:ext cx="852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chemeClr val="dk1"/>
                </a:solidFill>
              </a:rPr>
              <a:t>  Средняя абсолютная ошибка (MAE)                             Коэффициент детерминации (R 2)</a:t>
            </a:r>
            <a:endParaRPr sz="1900" dirty="0">
              <a:solidFill>
                <a:schemeClr val="dk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7E467-852E-3879-8376-16DF8ACFD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74" y="2449078"/>
            <a:ext cx="31908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29C568-E8EB-2EAE-76D2-65B9F7716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647" y="2449077"/>
            <a:ext cx="5022422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и построение модели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5" y="1170125"/>
            <a:ext cx="3792775" cy="33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775" y="1170125"/>
            <a:ext cx="4230150" cy="322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Тестирование полученной модели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850" y="1908025"/>
            <a:ext cx="4434550" cy="24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56250" y="1057000"/>
            <a:ext cx="843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dirty="0"/>
              <a:t>          IC50, mmg/ml                        CC50-MDCK, mmg/ml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8" y="1908025"/>
            <a:ext cx="4425716" cy="24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171700" y="2550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Лучше, точнее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311700" y="32341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Собрать больше данных для CC50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Доработать модель в соответствии с полученными данными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306525" y="1024017"/>
            <a:ext cx="6938700" cy="14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добились: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Сравнили разные подходы к решению задачи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Получили неплохие результаты для IC50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171700" y="34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Ооо! ОАО “ООО” добрались до конца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2687211" y="2285400"/>
            <a:ext cx="365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Спасибо за внимание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Montserrat"/>
                <a:ea typeface="Montserrat"/>
                <a:cs typeface="Montserrat"/>
                <a:sym typeface="Montserrat"/>
              </a:rPr>
              <a:t>Инструментарий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75" y="1483750"/>
            <a:ext cx="1487176" cy="15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91106" y="3534125"/>
            <a:ext cx="783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     Python                         TensorFlow                               Scikit learn                                  RDKit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225" y="1480775"/>
            <a:ext cx="2505126" cy="15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225" y="1480775"/>
            <a:ext cx="2153001" cy="15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9225" y="1480775"/>
            <a:ext cx="1577875" cy="1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04800" y="251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Montserrat"/>
                <a:ea typeface="Montserrat"/>
                <a:cs typeface="Montserrat"/>
                <a:sym typeface="Montserrat"/>
              </a:rPr>
              <a:t>Пример исходных данных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400" y="1377450"/>
            <a:ext cx="2455450" cy="2455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" name="Google Shape;73;p15"/>
          <p:cNvGraphicFramePr/>
          <p:nvPr/>
        </p:nvGraphicFramePr>
        <p:xfrm>
          <a:off x="4725250" y="2112675"/>
          <a:ext cx="4038600" cy="895227"/>
        </p:xfrm>
        <a:graphic>
          <a:graphicData uri="http://schemas.openxmlformats.org/drawingml/2006/table">
            <a:tbl>
              <a:tblPr>
                <a:noFill/>
                <a:tableStyleId>{ED82E260-A61D-466D-8C96-44F858A6C6A2}</a:tableStyleId>
              </a:tblPr>
              <a:tblGrid>
                <a:gridCol w="161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>
                          <a:solidFill>
                            <a:schemeClr val="dk1"/>
                          </a:solidFill>
                        </a:rPr>
                        <a:t>IC50, mmg/ml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>
                          <a:solidFill>
                            <a:schemeClr val="dk1"/>
                          </a:solidFill>
                        </a:rPr>
                        <a:t>CC50-MDCK, mmg/ml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>
                          <a:solidFill>
                            <a:schemeClr val="dk1"/>
                          </a:solidFill>
                        </a:rPr>
                        <a:t>SI</a:t>
                      </a:r>
                      <a:endParaRPr sz="11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2,7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500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185,2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4725250" y="1377450"/>
            <a:ext cx="309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020" b="1">
                <a:latin typeface="Montserrat"/>
                <a:ea typeface="Montserrat"/>
                <a:cs typeface="Montserrat"/>
                <a:sym typeface="Montserrat"/>
              </a:rPr>
              <a:t>Таргет</a:t>
            </a:r>
            <a:endParaRPr sz="202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latin typeface="Montserrat"/>
                <a:ea typeface="Montserrat"/>
                <a:cs typeface="Montserrat"/>
                <a:sym typeface="Montserrat"/>
              </a:rPr>
              <a:t>Пайплайн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Предобработка данных(очистка от пропусков, дублированных данных, срез выбросов);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Анализ данных;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Выбор и построение модели(анализ подходов решения задачи);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Тестирование полученной модели на Test данных.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Предобработка и анализ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4725"/>
            <a:ext cx="4422525" cy="2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914" y="1554725"/>
            <a:ext cx="4422537" cy="2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Предобработка и анализ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557" y="1017725"/>
            <a:ext cx="46467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Предобработка и анализ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600" y="1342675"/>
            <a:ext cx="4466399" cy="236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342675"/>
            <a:ext cx="4466399" cy="23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4507"/>
          <a:stretch/>
        </p:blipFill>
        <p:spPr>
          <a:xfrm>
            <a:off x="0" y="0"/>
            <a:ext cx="91777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4752"/>
          <a:stretch/>
        </p:blipFill>
        <p:spPr>
          <a:xfrm>
            <a:off x="0" y="0"/>
            <a:ext cx="92201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175</Words>
  <Application>Microsoft Office PowerPoint</Application>
  <PresentationFormat>Экран (16:9)</PresentationFormat>
  <Paragraphs>37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Montserrat</vt:lpstr>
      <vt:lpstr>Nunito</vt:lpstr>
      <vt:lpstr>Roboto</vt:lpstr>
      <vt:lpstr>Simple Dark</vt:lpstr>
      <vt:lpstr>Хемоинформатика</vt:lpstr>
      <vt:lpstr>Инструментарий</vt:lpstr>
      <vt:lpstr>Пример исходных данных</vt:lpstr>
      <vt:lpstr>Пайплайн</vt:lpstr>
      <vt:lpstr>Предобработка и анализ</vt:lpstr>
      <vt:lpstr>Предобработка и анализ</vt:lpstr>
      <vt:lpstr>Предобработка и анализ</vt:lpstr>
      <vt:lpstr>Презентация PowerPoint</vt:lpstr>
      <vt:lpstr>Презентация PowerPoint</vt:lpstr>
      <vt:lpstr>Выбор метрики</vt:lpstr>
      <vt:lpstr>Выбор и построение модели</vt:lpstr>
      <vt:lpstr>Тестирование полученной модели</vt:lpstr>
      <vt:lpstr>Лучше, точнее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Хемоинформатика</dc:title>
  <cp:lastModifiedBy>vova200016@outlook.com</cp:lastModifiedBy>
  <cp:revision>2</cp:revision>
  <dcterms:modified xsi:type="dcterms:W3CDTF">2023-10-22T11:21:04Z</dcterms:modified>
</cp:coreProperties>
</file>